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353" r:id="rId2"/>
    <p:sldId id="355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615B5B"/>
    <a:srgbClr val="4C4949"/>
    <a:srgbClr val="940000"/>
    <a:srgbClr val="3B3838"/>
    <a:srgbClr val="2056AE"/>
    <a:srgbClr val="F0F0F0"/>
    <a:srgbClr val="4270BA"/>
    <a:srgbClr val="4774BC"/>
    <a:srgbClr val="8F9C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49" autoAdjust="0"/>
  </p:normalViewPr>
  <p:slideViewPr>
    <p:cSldViewPr snapToGrid="0">
      <p:cViewPr varScale="1">
        <p:scale>
          <a:sx n="46" d="100"/>
          <a:sy n="46" d="100"/>
        </p:scale>
        <p:origin x="2310" y="5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501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E14B5-9292-447F-89D1-83E43C687E5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43000"/>
            <a:ext cx="2133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2"/>
            <a:ext cx="5486400" cy="360044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501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CBF4C-4E52-4B85-B2E8-8AD615E2A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933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911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19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77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54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9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2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4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46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305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31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8F37D-07ED-49E2-95D3-FD532BA75C3B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7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9.png"/><Relationship Id="rId3" Type="http://schemas.openxmlformats.org/officeDocument/2006/relationships/image" Target="../media/image2.jp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openxmlformats.org/officeDocument/2006/relationships/hyperlink" Target="NULL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12" Type="http://schemas.openxmlformats.org/officeDocument/2006/relationships/hyperlink" Target="NUL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63230-0CA9-35A8-82A5-DA9549DF6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D54F072-4930-B5BD-29AD-87B37322338D}"/>
              </a:ext>
            </a:extLst>
          </p:cNvPr>
          <p:cNvSpPr/>
          <p:nvPr/>
        </p:nvSpPr>
        <p:spPr>
          <a:xfrm rot="10800000">
            <a:off x="4790" y="-1626"/>
            <a:ext cx="6903861" cy="361880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874444-FD8E-6089-2498-657B9254A2E5}"/>
              </a:ext>
            </a:extLst>
          </p:cNvPr>
          <p:cNvSpPr/>
          <p:nvPr/>
        </p:nvSpPr>
        <p:spPr>
          <a:xfrm rot="10800000">
            <a:off x="-6" y="3501640"/>
            <a:ext cx="6903861" cy="6408167"/>
          </a:xfrm>
          <a:prstGeom prst="rect">
            <a:avLst/>
          </a:prstGeom>
          <a:gradFill flip="none" rotWithShape="1">
            <a:gsLst>
              <a:gs pos="100000">
                <a:srgbClr val="615B5B"/>
              </a:gs>
              <a:gs pos="10089">
                <a:srgbClr val="A3A2A2"/>
              </a:gs>
              <a:gs pos="0">
                <a:schemeClr val="bg2">
                  <a:lumMod val="25000"/>
                </a:schemeClr>
              </a:gs>
              <a:gs pos="38000">
                <a:schemeClr val="bg1"/>
              </a:gs>
              <a:gs pos="65000">
                <a:srgbClr val="F1F0F0"/>
              </a:gs>
              <a:gs pos="28000">
                <a:schemeClr val="bg1"/>
              </a:gs>
              <a:gs pos="93000">
                <a:schemeClr val="bg1">
                  <a:lumMod val="65000"/>
                </a:schemeClr>
              </a:gs>
              <a:gs pos="70000">
                <a:schemeClr val="bg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E9FCF07-5B0D-8F21-F472-EAC0CD5E0154}"/>
              </a:ext>
            </a:extLst>
          </p:cNvPr>
          <p:cNvSpPr/>
          <p:nvPr/>
        </p:nvSpPr>
        <p:spPr>
          <a:xfrm>
            <a:off x="81105" y="8237910"/>
            <a:ext cx="6677025" cy="1184175"/>
          </a:xfrm>
          <a:prstGeom prst="rect">
            <a:avLst/>
          </a:prstGeom>
          <a:pattFill prst="wd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6F6167-4129-6109-C03B-9CABCF41C76D}"/>
              </a:ext>
            </a:extLst>
          </p:cNvPr>
          <p:cNvSpPr/>
          <p:nvPr/>
        </p:nvSpPr>
        <p:spPr>
          <a:xfrm>
            <a:off x="0" y="0"/>
            <a:ext cx="6903857" cy="9906000"/>
          </a:xfrm>
          <a:prstGeom prst="rect">
            <a:avLst/>
          </a:prstGeom>
          <a:noFill/>
          <a:ln w="38100">
            <a:solidFill>
              <a:srgbClr val="94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2E32CB-22AD-87CC-2F8F-90C1F704EA61}"/>
              </a:ext>
            </a:extLst>
          </p:cNvPr>
          <p:cNvSpPr/>
          <p:nvPr/>
        </p:nvSpPr>
        <p:spPr>
          <a:xfrm>
            <a:off x="-27374" y="-13484"/>
            <a:ext cx="130004" cy="9914619"/>
          </a:xfrm>
          <a:prstGeom prst="rect">
            <a:avLst/>
          </a:prstGeom>
          <a:solidFill>
            <a:srgbClr val="4C4949"/>
          </a:solidFill>
          <a:ln>
            <a:solidFill>
              <a:srgbClr val="4C494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057C9CC-C3BE-C52D-D0AC-AA70EBA335BC}"/>
              </a:ext>
            </a:extLst>
          </p:cNvPr>
          <p:cNvSpPr txBox="1"/>
          <p:nvPr/>
        </p:nvSpPr>
        <p:spPr>
          <a:xfrm>
            <a:off x="162211" y="9560470"/>
            <a:ext cx="6595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400" b="1" dirty="0">
                <a:latin typeface="Adobe Arabic" panose="02040503050201020203" pitchFamily="18" charset="-78"/>
                <a:cs typeface="B Nazanin" panose="00000400000000000000" pitchFamily="2" charset="-78"/>
              </a:rPr>
              <a:t>دانشگاه تحصیلات تکمیلی علوم پایه زنجان، بلوار استاد یوسف ثبوتی</a:t>
            </a:r>
            <a:endParaRPr lang="en-US" sz="1400" b="1" dirty="0">
              <a:latin typeface="Adobe Arabic" panose="02040503050201020203" pitchFamily="18" charset="-78"/>
              <a:cs typeface="B Nazanin" panose="00000400000000000000" pitchFamily="2" charset="-78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79E69F8-DE94-108B-8C25-7549F882E863}"/>
              </a:ext>
            </a:extLst>
          </p:cNvPr>
          <p:cNvSpPr txBox="1"/>
          <p:nvPr/>
        </p:nvSpPr>
        <p:spPr>
          <a:xfrm>
            <a:off x="849868" y="868066"/>
            <a:ext cx="49916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2400" b="1" dirty="0">
                <a:solidFill>
                  <a:schemeClr val="bg1"/>
                </a:solidFill>
                <a:latin typeface="Adobe Arabic" panose="02040503050201020203" pitchFamily="18" charset="-78"/>
                <a:ea typeface="Calibri" panose="020F0502020204030204" pitchFamily="34" charset="0"/>
                <a:cs typeface="B Nazanin" panose="00000400000000000000" pitchFamily="2" charset="-78"/>
              </a:rPr>
              <a:t>کارگاه آموزشی</a:t>
            </a:r>
            <a:r>
              <a:rPr lang="fa-IR" sz="2400" b="1" dirty="0">
                <a:solidFill>
                  <a:schemeClr val="bg1"/>
                </a:solidFill>
                <a:latin typeface="Adobe Arabic" panose="02040503050201020203" pitchFamily="18" charset="-78"/>
                <a:cs typeface="B Nazanin" panose="00000400000000000000" pitchFamily="2" charset="-78"/>
              </a:rPr>
              <a:t> </a:t>
            </a:r>
            <a:r>
              <a:rPr lang="fa-IR" sz="2400" b="1" dirty="0">
                <a:solidFill>
                  <a:schemeClr val="bg1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B Nazanin" panose="00000400000000000000" pitchFamily="2" charset="-78"/>
              </a:rPr>
              <a:t>ژئوفیزیــک و تکتونیک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4973DCE-02AD-5BAB-8B56-6026FD646380}"/>
              </a:ext>
            </a:extLst>
          </p:cNvPr>
          <p:cNvSpPr txBox="1"/>
          <p:nvPr/>
        </p:nvSpPr>
        <p:spPr>
          <a:xfrm>
            <a:off x="908451" y="1386078"/>
            <a:ext cx="4791956" cy="68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b="1" dirty="0">
                <a:solidFill>
                  <a:schemeClr val="bg1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B Nazanin" panose="00000400000000000000" pitchFamily="2" charset="-78"/>
              </a:rPr>
              <a:t>تعیین پارامترهای چشمه لرزه‌ای با رویکرد زمین‌شناسی، زلزله‌شناسی و ژئودزی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8B0517D-E52C-392F-CF46-964F6AF2E14E}"/>
              </a:ext>
            </a:extLst>
          </p:cNvPr>
          <p:cNvSpPr txBox="1"/>
          <p:nvPr/>
        </p:nvSpPr>
        <p:spPr>
          <a:xfrm>
            <a:off x="-511529" y="2114668"/>
            <a:ext cx="3388764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obe Arabic" panose="02040503050201020203" pitchFamily="18" charset="-78"/>
                <a:cs typeface="B Nazanin" panose="00000400000000000000" pitchFamily="2" charset="-78"/>
              </a:rPr>
              <a:t>تاریخ برگزاری: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dobe Arabic" panose="02040503050201020203" pitchFamily="18" charset="-78"/>
              <a:cs typeface="B Nazanin" panose="000004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11 </a:t>
            </a:r>
            <a:r>
              <a:rPr kumimoji="0" lang="fa-IR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 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obe Arabic" panose="02040503050201020203" pitchFamily="18" charset="-78"/>
                <a:cs typeface="B Nazanin" panose="00000400000000000000" pitchFamily="2" charset="-78"/>
              </a:rPr>
              <a:t>تا</a:t>
            </a:r>
            <a:r>
              <a:rPr kumimoji="0" lang="fa-IR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 </a:t>
            </a:r>
            <a:r>
              <a:rPr kumimoji="0" lang="fa-I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12 اردیبهشت</a:t>
            </a:r>
            <a:r>
              <a:rPr kumimoji="0" lang="fa-IR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 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obe Arabic" panose="02040503050201020203" pitchFamily="18" charset="-78"/>
                <a:cs typeface="B Nazanin" panose="00000400000000000000" pitchFamily="2" charset="-78"/>
              </a:rPr>
              <a:t>ماه</a:t>
            </a:r>
            <a:r>
              <a:rPr kumimoji="0" lang="fa-IR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 </a:t>
            </a:r>
            <a:r>
              <a:rPr lang="fa-IR" sz="1600" b="1" dirty="0">
                <a:solidFill>
                  <a:schemeClr val="bg1"/>
                </a:solidFill>
                <a:latin typeface="Vazir" panose="020B0604020202020204" charset="-78"/>
                <a:cs typeface="B Nazanin" panose="00000400000000000000" pitchFamily="2" charset="-78"/>
              </a:rPr>
              <a:t>1404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azir" panose="020B0604020202020204" charset="-78"/>
              <a:cs typeface="B Nazanin" panose="00000400000000000000" pitchFamily="2" charset="-78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27E7AF-FC6E-77F2-599F-D9526FBE2224}"/>
              </a:ext>
            </a:extLst>
          </p:cNvPr>
          <p:cNvGrpSpPr/>
          <p:nvPr/>
        </p:nvGrpSpPr>
        <p:grpSpPr>
          <a:xfrm>
            <a:off x="197666" y="5110960"/>
            <a:ext cx="6367900" cy="2912538"/>
            <a:chOff x="93468" y="4943493"/>
            <a:chExt cx="6367900" cy="2911687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E498B2B0-883E-80CB-300B-033913851082}"/>
                </a:ext>
              </a:extLst>
            </p:cNvPr>
            <p:cNvSpPr/>
            <p:nvPr/>
          </p:nvSpPr>
          <p:spPr>
            <a:xfrm>
              <a:off x="227047" y="4943493"/>
              <a:ext cx="6234321" cy="2911687"/>
            </a:xfrm>
            <a:prstGeom prst="roundRect">
              <a:avLst>
                <a:gd name="adj" fmla="val 15439"/>
              </a:avLst>
            </a:prstGeom>
            <a:solidFill>
              <a:schemeClr val="bg1"/>
            </a:solidFill>
            <a:ln w="19050">
              <a:solidFill>
                <a:srgbClr val="615B5B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CFCCADF6-7239-353E-7F19-25A92E46921F}"/>
                </a:ext>
              </a:extLst>
            </p:cNvPr>
            <p:cNvGrpSpPr/>
            <p:nvPr/>
          </p:nvGrpSpPr>
          <p:grpSpPr>
            <a:xfrm>
              <a:off x="99871" y="5103143"/>
              <a:ext cx="6198822" cy="355803"/>
              <a:chOff x="201323" y="5073395"/>
              <a:chExt cx="6198822" cy="355803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982C62B-9537-8264-5EA9-6201B2DCB823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چرخه زمین‌لرزه، چشمه‌های لرزه‌ای، روابط مقیاس‌بندی بین گسلش و زمین‌لرزه</a:t>
                </a:r>
              </a:p>
            </p:txBody>
          </p:sp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D2742091-C99C-A650-F433-23F3DBCE86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3728879-1EEE-6D2C-1043-39A9E403EDCF}"/>
                </a:ext>
              </a:extLst>
            </p:cNvPr>
            <p:cNvGrpSpPr/>
            <p:nvPr/>
          </p:nvGrpSpPr>
          <p:grpSpPr>
            <a:xfrm>
              <a:off x="112672" y="5527867"/>
              <a:ext cx="6198822" cy="355803"/>
              <a:chOff x="201323" y="5073395"/>
              <a:chExt cx="6198822" cy="355803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1CA302B-BFB1-4E07-E825-740C6646937E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شناسایی گسله‌های فعال به روش زمین‌شناسی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F595A8BA-A5B5-1A86-951A-C707D476D7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DD2E89-2AD4-E616-5181-0321C13429AD}"/>
                </a:ext>
              </a:extLst>
            </p:cNvPr>
            <p:cNvGrpSpPr/>
            <p:nvPr/>
          </p:nvGrpSpPr>
          <p:grpSpPr>
            <a:xfrm>
              <a:off x="101368" y="5929832"/>
              <a:ext cx="6198822" cy="355803"/>
              <a:chOff x="201323" y="5073395"/>
              <a:chExt cx="6198822" cy="355803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1C52A2-6B56-F98B-525E-759A1A9521AD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روش‌های نوین تهیه پایگاه داده برای مطالعات تکتونیک فعال</a:t>
                </a:r>
              </a:p>
            </p:txBody>
          </p: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409AA44-797A-A4C2-1A3A-83B43F1F5C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FF2E465-66EF-E211-FE47-7068FC13FD3C}"/>
                </a:ext>
              </a:extLst>
            </p:cNvPr>
            <p:cNvGrpSpPr/>
            <p:nvPr/>
          </p:nvGrpSpPr>
          <p:grpSpPr>
            <a:xfrm>
              <a:off x="103027" y="6352830"/>
              <a:ext cx="6198822" cy="355803"/>
              <a:chOff x="201323" y="5073395"/>
              <a:chExt cx="6198822" cy="355803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93E97AA-4E48-05B8-6125-BA95D5D76E97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تعیین آهنگ فعالیت ساختارهای زمین‌شناسی</a:t>
                </a: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2DD8155-7A14-9A51-4BAF-5E6FE578E2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F1C301E-C8B0-F6C3-7560-CB09E2105ABB}"/>
                </a:ext>
              </a:extLst>
            </p:cNvPr>
            <p:cNvGrpSpPr/>
            <p:nvPr/>
          </p:nvGrpSpPr>
          <p:grpSpPr>
            <a:xfrm>
              <a:off x="93468" y="6753197"/>
              <a:ext cx="6198822" cy="355803"/>
              <a:chOff x="201323" y="5073395"/>
              <a:chExt cx="6198822" cy="35580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C890442-7545-7CB9-131D-E5E9DF0655C3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تعیین نرخ لغزش گسله‌های فعال با استفاده از داده‌های ژئودتیک</a:t>
                </a: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CB771E0-5477-4C5C-0BCF-F1813BC00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3603DD9-079D-F3FE-A252-93C089FB909C}"/>
                </a:ext>
              </a:extLst>
            </p:cNvPr>
            <p:cNvGrpSpPr/>
            <p:nvPr/>
          </p:nvGrpSpPr>
          <p:grpSpPr>
            <a:xfrm>
              <a:off x="99871" y="7196513"/>
              <a:ext cx="6198822" cy="355803"/>
              <a:chOff x="201323" y="5073395"/>
              <a:chExt cx="6198822" cy="355803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B19BAA-D138-6BD7-C5DD-768948E46E3E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تعیین ویژگی‌های چشمه لرزه‌ای به روش زلزله‌شناسی</a:t>
                </a: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82F8F3D-E85B-42C4-8894-20514A871C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</p:grpSp>
      <p:sp>
        <p:nvSpPr>
          <p:cNvPr id="90" name="Hexagon 89">
            <a:extLst>
              <a:ext uri="{FF2B5EF4-FFF2-40B4-BE49-F238E27FC236}">
                <a16:creationId xmlns:a16="http://schemas.microsoft.com/office/drawing/2014/main" id="{0DB99DF8-AE85-954D-9247-156EB5AB8AE7}"/>
              </a:ext>
            </a:extLst>
          </p:cNvPr>
          <p:cNvSpPr/>
          <p:nvPr/>
        </p:nvSpPr>
        <p:spPr>
          <a:xfrm>
            <a:off x="4159232" y="2032467"/>
            <a:ext cx="2588033" cy="2045237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94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FE0CDF0-5FED-7C15-C26F-7ED9E45FA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8125" y1="30000" x2="18125" y2="30000"/>
                        <a14:foregroundMark x1="34844" y1="45938" x2="34844" y2="45938"/>
                        <a14:foregroundMark x1="43594" y1="31250" x2="43594" y2="31250"/>
                        <a14:foregroundMark x1="52031" y1="39375" x2="52031" y2="39375"/>
                        <a14:foregroundMark x1="65781" y1="40156" x2="65781" y2="40156"/>
                        <a14:foregroundMark x1="79531" y1="37031" x2="79531" y2="37031"/>
                        <a14:foregroundMark x1="84531" y1="30000" x2="84531" y2="30000"/>
                        <a14:foregroundMark x1="77656" y1="60781" x2="77656" y2="60781"/>
                        <a14:foregroundMark x1="48750" y1="55625" x2="48750" y2="55625"/>
                        <a14:foregroundMark x1="48125" y1="58281" x2="48125" y2="58281"/>
                        <a14:backgroundMark x1="48750" y1="55781" x2="48750" y2="55781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0" y="9171589"/>
            <a:ext cx="773077" cy="77307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181F30F-20FA-0706-6510-7550C102FF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803" y="0"/>
            <a:ext cx="2422563" cy="96902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355ED16A-990E-C3D4-F5DE-406978406D86}"/>
              </a:ext>
            </a:extLst>
          </p:cNvPr>
          <p:cNvSpPr/>
          <p:nvPr/>
        </p:nvSpPr>
        <p:spPr>
          <a:xfrm>
            <a:off x="4628731" y="4592296"/>
            <a:ext cx="2229268" cy="394252"/>
          </a:xfrm>
          <a:prstGeom prst="rect">
            <a:avLst/>
          </a:prstGeom>
          <a:solidFill>
            <a:srgbClr val="99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ED8052-40F7-1444-1604-A3A29006F43D}"/>
              </a:ext>
            </a:extLst>
          </p:cNvPr>
          <p:cNvSpPr txBox="1"/>
          <p:nvPr/>
        </p:nvSpPr>
        <p:spPr>
          <a:xfrm>
            <a:off x="4327672" y="4577993"/>
            <a:ext cx="2588033" cy="42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2000" b="1" dirty="0">
                <a:solidFill>
                  <a:schemeClr val="bg1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B Nazanin" panose="00000400000000000000" pitchFamily="2" charset="-78"/>
              </a:rPr>
              <a:t>محورهای همایش:</a:t>
            </a:r>
            <a:endParaRPr lang="en-US" sz="2000" b="1" dirty="0">
              <a:solidFill>
                <a:schemeClr val="bg1"/>
              </a:solidFill>
              <a:effectLst/>
              <a:latin typeface="Adobe Arabic" panose="02040503050201020203" pitchFamily="18" charset="-78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5680E0F-DF51-D2B1-7960-4FBA90100B5C}"/>
              </a:ext>
            </a:extLst>
          </p:cNvPr>
          <p:cNvSpPr/>
          <p:nvPr/>
        </p:nvSpPr>
        <p:spPr>
          <a:xfrm>
            <a:off x="6767469" y="-21489"/>
            <a:ext cx="130004" cy="9914619"/>
          </a:xfrm>
          <a:prstGeom prst="rect">
            <a:avLst/>
          </a:prstGeom>
          <a:solidFill>
            <a:srgbClr val="99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7" name="Hexagon 86">
            <a:extLst>
              <a:ext uri="{FF2B5EF4-FFF2-40B4-BE49-F238E27FC236}">
                <a16:creationId xmlns:a16="http://schemas.microsoft.com/office/drawing/2014/main" id="{C976D534-35B0-2093-011A-74AC78B8A5F0}"/>
              </a:ext>
            </a:extLst>
          </p:cNvPr>
          <p:cNvSpPr/>
          <p:nvPr/>
        </p:nvSpPr>
        <p:spPr>
          <a:xfrm>
            <a:off x="111719" y="3039365"/>
            <a:ext cx="2169957" cy="1612682"/>
          </a:xfrm>
          <a:prstGeom prst="hexagon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615B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92" name="Hexagon 91">
            <a:extLst>
              <a:ext uri="{FF2B5EF4-FFF2-40B4-BE49-F238E27FC236}">
                <a16:creationId xmlns:a16="http://schemas.microsoft.com/office/drawing/2014/main" id="{C1F9395A-46D8-879F-4AD7-C872FD1CD7CB}"/>
              </a:ext>
            </a:extLst>
          </p:cNvPr>
          <p:cNvSpPr/>
          <p:nvPr/>
        </p:nvSpPr>
        <p:spPr>
          <a:xfrm>
            <a:off x="1916903" y="2275111"/>
            <a:ext cx="2775051" cy="2376936"/>
          </a:xfrm>
          <a:prstGeom prst="hexagon">
            <a:avLst>
              <a:gd name="adj" fmla="val 29124"/>
              <a:gd name="vf" fmla="val 115470"/>
            </a:avLst>
          </a:prstGeom>
          <a:blipFill dpi="0"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FC6A114-1B57-5C85-7718-C30D5E6A86B5}"/>
              </a:ext>
            </a:extLst>
          </p:cNvPr>
          <p:cNvGrpSpPr/>
          <p:nvPr/>
        </p:nvGrpSpPr>
        <p:grpSpPr>
          <a:xfrm>
            <a:off x="212700" y="8405197"/>
            <a:ext cx="7612835" cy="888900"/>
            <a:chOff x="274055" y="8404198"/>
            <a:chExt cx="7612835" cy="88890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991FF31-BEEE-B2C6-3D29-9092ED96A471}"/>
                </a:ext>
              </a:extLst>
            </p:cNvPr>
            <p:cNvGrpSpPr/>
            <p:nvPr/>
          </p:nvGrpSpPr>
          <p:grpSpPr>
            <a:xfrm>
              <a:off x="274055" y="8411389"/>
              <a:ext cx="2987383" cy="551664"/>
              <a:chOff x="3171647" y="5919308"/>
              <a:chExt cx="2987383" cy="551664"/>
            </a:xfrm>
          </p:grpSpPr>
          <p:sp>
            <p:nvSpPr>
              <p:cNvPr id="59" name="TextBox 103">
                <a:extLst>
                  <a:ext uri="{FF2B5EF4-FFF2-40B4-BE49-F238E27FC236}">
                    <a16:creationId xmlns:a16="http://schemas.microsoft.com/office/drawing/2014/main" id="{6DAAE1B3-7FE1-88AB-FB33-0ACF33D449E4}"/>
                  </a:ext>
                </a:extLst>
              </p:cNvPr>
              <p:cNvSpPr txBox="1"/>
              <p:nvPr/>
            </p:nvSpPr>
            <p:spPr>
              <a:xfrm>
                <a:off x="3470147" y="5962117"/>
                <a:ext cx="26888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+mj-cs"/>
                  </a:rPr>
                  <a:t>…….</a:t>
                </a:r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F3119438-36A4-5936-3F01-9C4F1F48D2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97531" y="5919308"/>
                <a:ext cx="272616" cy="272618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57CFC463-894F-69FB-CB5D-E90779D846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1647" y="6159067"/>
                <a:ext cx="311905" cy="311905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7D8D77E-A05C-6CBB-1D67-A1B5F687ACA1}"/>
                </a:ext>
              </a:extLst>
            </p:cNvPr>
            <p:cNvGrpSpPr/>
            <p:nvPr/>
          </p:nvGrpSpPr>
          <p:grpSpPr>
            <a:xfrm>
              <a:off x="320035" y="8923766"/>
              <a:ext cx="3108965" cy="369332"/>
              <a:chOff x="333372" y="12080731"/>
              <a:chExt cx="3108965" cy="369332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A9C577F-8208-4C45-C3B1-8928E63150D5}"/>
                  </a:ext>
                </a:extLst>
              </p:cNvPr>
              <p:cNvSpPr txBox="1"/>
              <p:nvPr/>
            </p:nvSpPr>
            <p:spPr>
              <a:xfrm>
                <a:off x="506981" y="12080731"/>
                <a:ext cx="293535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+mj-cs"/>
                  </a:rPr>
                  <a:t>….</a:t>
                </a:r>
              </a:p>
            </p:txBody>
          </p:sp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996CF583-29C5-6EFE-BF2C-A79F97FEA9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3372" y="12207727"/>
                <a:ext cx="202664" cy="202664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3E1E71B-3EC9-EAA9-8B37-E33B6D989714}"/>
                </a:ext>
              </a:extLst>
            </p:cNvPr>
            <p:cNvGrpSpPr/>
            <p:nvPr/>
          </p:nvGrpSpPr>
          <p:grpSpPr>
            <a:xfrm>
              <a:off x="2209451" y="8404198"/>
              <a:ext cx="1467686" cy="369332"/>
              <a:chOff x="3509422" y="5639858"/>
              <a:chExt cx="1122750" cy="369332"/>
            </a:xfrm>
          </p:grpSpPr>
          <p:sp>
            <p:nvSpPr>
              <p:cNvPr id="51" name="TextBox 104">
                <a:extLst>
                  <a:ext uri="{FF2B5EF4-FFF2-40B4-BE49-F238E27FC236}">
                    <a16:creationId xmlns:a16="http://schemas.microsoft.com/office/drawing/2014/main" id="{26CC9287-B750-6311-ECD8-A86899A522F3}"/>
                  </a:ext>
                </a:extLst>
              </p:cNvPr>
              <p:cNvSpPr txBox="1"/>
              <p:nvPr/>
            </p:nvSpPr>
            <p:spPr>
              <a:xfrm>
                <a:off x="3673507" y="5639858"/>
                <a:ext cx="95866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a-IR" sz="180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+mj-cs"/>
                  </a:rPr>
                  <a:t>.....</a:t>
                </a:r>
                <a:endParaRPr kumimoji="0" lang="en-US" sz="20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j-cs"/>
                </a:endParaRPr>
              </a:p>
            </p:txBody>
          </p:sp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6ABABA6E-54AD-376C-3776-0A6DA49C92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09422" y="5766570"/>
                <a:ext cx="228969" cy="242620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D7D1CA9-EF62-2B17-BD7C-A6A25EE9D2BB}"/>
                </a:ext>
              </a:extLst>
            </p:cNvPr>
            <p:cNvGrpSpPr/>
            <p:nvPr/>
          </p:nvGrpSpPr>
          <p:grpSpPr>
            <a:xfrm>
              <a:off x="2249984" y="8900242"/>
              <a:ext cx="1432988" cy="369332"/>
              <a:chOff x="2249984" y="9066498"/>
              <a:chExt cx="1432988" cy="369332"/>
            </a:xfrm>
          </p:grpSpPr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DBF1BDFD-9396-2BB0-B017-7F5642F555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249984" y="9210000"/>
                <a:ext cx="219848" cy="219848"/>
              </a:xfrm>
              <a:prstGeom prst="rect">
                <a:avLst/>
              </a:prstGeom>
            </p:spPr>
          </p:pic>
          <p:sp>
            <p:nvSpPr>
              <p:cNvPr id="50" name="TextBox 104">
                <a:extLst>
                  <a:ext uri="{FF2B5EF4-FFF2-40B4-BE49-F238E27FC236}">
                    <a16:creationId xmlns:a16="http://schemas.microsoft.com/office/drawing/2014/main" id="{A2220B91-155A-7A6D-3D6E-18A58049168D}"/>
                  </a:ext>
                </a:extLst>
              </p:cNvPr>
              <p:cNvSpPr txBox="1"/>
              <p:nvPr/>
            </p:nvSpPr>
            <p:spPr>
              <a:xfrm>
                <a:off x="2429782" y="9066498"/>
                <a:ext cx="125319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a-IR" sz="180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+mj-cs"/>
                  </a:rPr>
                  <a:t>.....</a:t>
                </a:r>
                <a:endParaRPr kumimoji="0" lang="en-US" sz="20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j-cs"/>
                </a:endParaRPr>
              </a:p>
            </p:txBody>
          </p:sp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72B7C39-91D8-A8A7-CAE7-2DC07CE1C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2177" y="8415137"/>
              <a:ext cx="838289" cy="838289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3A87DC7-FCA6-05FA-C01B-CE625D7EA56F}"/>
                </a:ext>
              </a:extLst>
            </p:cNvPr>
            <p:cNvSpPr txBox="1"/>
            <p:nvPr/>
          </p:nvSpPr>
          <p:spPr>
            <a:xfrm>
              <a:off x="4884929" y="8449106"/>
              <a:ext cx="1436043" cy="3228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marR="0" lvl="0" indent="0" algn="r" defTabSz="914400" rtl="1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AC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Calibri" panose="020F0502020204030204" pitchFamily="34" charset="0"/>
                  <a:cs typeface="B Nazanin" panose="00000400000000000000" pitchFamily="2" charset="-78"/>
                </a:rPr>
                <a:t>لینک ثبت‌نام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AC0000"/>
                </a:solidFill>
                <a:effectLst/>
                <a:uLnTx/>
                <a:uFillTx/>
                <a:latin typeface="Adobe Arabic" panose="02040503050201020203" pitchFamily="18" charset="-78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47B6F20-B57F-7CF6-71E9-D5D1364B56B0}"/>
                </a:ext>
              </a:extLst>
            </p:cNvPr>
            <p:cNvSpPr txBox="1"/>
            <p:nvPr/>
          </p:nvSpPr>
          <p:spPr>
            <a:xfrm>
              <a:off x="4740466" y="8844630"/>
              <a:ext cx="314642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dirty="0">
                  <a:latin typeface="Adobe Arabic" panose="02040503050201020203" pitchFamily="18" charset="-78"/>
                  <a:cs typeface="+mj-cs"/>
                  <a:hlinkClick r:id="rId17" invalidUrl="https:///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</a:t>
              </a:r>
              <a:r>
                <a:rPr lang="en-US" sz="1600" b="1" dirty="0">
                  <a:latin typeface="Adobe Arabic" panose="02040503050201020203" pitchFamily="18" charset="-78"/>
                  <a:cs typeface="+mj-cs"/>
                </a:rPr>
                <a:t>......</a:t>
              </a:r>
              <a:endParaRPr lang="fa-IR" sz="1600" b="1" dirty="0">
                <a:latin typeface="Adobe Arabic" panose="02040503050201020203" pitchFamily="18" charset="-78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363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2E974-0F4A-A3F7-3631-68801E2C6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7C74E79-384E-875B-632C-B16E68B7C155}"/>
              </a:ext>
            </a:extLst>
          </p:cNvPr>
          <p:cNvSpPr/>
          <p:nvPr/>
        </p:nvSpPr>
        <p:spPr>
          <a:xfrm rot="10800000">
            <a:off x="4792" y="-1624"/>
            <a:ext cx="6903861" cy="3177089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8C6CE0A-6A32-C465-C4E8-01BCBCB2A6F3}"/>
              </a:ext>
            </a:extLst>
          </p:cNvPr>
          <p:cNvSpPr/>
          <p:nvPr/>
        </p:nvSpPr>
        <p:spPr>
          <a:xfrm rot="10800000">
            <a:off x="-5" y="3046149"/>
            <a:ext cx="6903861" cy="6863659"/>
          </a:xfrm>
          <a:prstGeom prst="rect">
            <a:avLst/>
          </a:prstGeom>
          <a:gradFill flip="none" rotWithShape="1">
            <a:gsLst>
              <a:gs pos="100000">
                <a:srgbClr val="615B5B"/>
              </a:gs>
              <a:gs pos="10089">
                <a:srgbClr val="A3A2A2"/>
              </a:gs>
              <a:gs pos="0">
                <a:schemeClr val="bg2">
                  <a:lumMod val="25000"/>
                </a:schemeClr>
              </a:gs>
              <a:gs pos="38000">
                <a:schemeClr val="bg1"/>
              </a:gs>
              <a:gs pos="65000">
                <a:srgbClr val="F1F0F0"/>
              </a:gs>
              <a:gs pos="28000">
                <a:schemeClr val="bg1"/>
              </a:gs>
              <a:gs pos="93000">
                <a:schemeClr val="bg1">
                  <a:lumMod val="65000"/>
                </a:schemeClr>
              </a:gs>
              <a:gs pos="70000">
                <a:schemeClr val="bg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8401FAC-D98D-B60B-2BD9-75F4C7F2C4D0}"/>
              </a:ext>
            </a:extLst>
          </p:cNvPr>
          <p:cNvSpPr/>
          <p:nvPr/>
        </p:nvSpPr>
        <p:spPr>
          <a:xfrm>
            <a:off x="78596" y="8278491"/>
            <a:ext cx="6677025" cy="1184175"/>
          </a:xfrm>
          <a:prstGeom prst="rect">
            <a:avLst/>
          </a:prstGeom>
          <a:pattFill prst="wd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B8A297-7DF4-0C47-5FF7-46D5E3A06B9F}"/>
              </a:ext>
            </a:extLst>
          </p:cNvPr>
          <p:cNvSpPr/>
          <p:nvPr/>
        </p:nvSpPr>
        <p:spPr>
          <a:xfrm>
            <a:off x="0" y="0"/>
            <a:ext cx="6903857" cy="9906000"/>
          </a:xfrm>
          <a:prstGeom prst="rect">
            <a:avLst/>
          </a:prstGeom>
          <a:noFill/>
          <a:ln w="38100">
            <a:solidFill>
              <a:srgbClr val="94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F25D79-92A0-A0BF-1A00-472DC60444B5}"/>
              </a:ext>
            </a:extLst>
          </p:cNvPr>
          <p:cNvSpPr/>
          <p:nvPr/>
        </p:nvSpPr>
        <p:spPr>
          <a:xfrm>
            <a:off x="-27374" y="-13484"/>
            <a:ext cx="130004" cy="9914619"/>
          </a:xfrm>
          <a:prstGeom prst="rect">
            <a:avLst/>
          </a:prstGeom>
          <a:solidFill>
            <a:srgbClr val="4C4949"/>
          </a:solidFill>
          <a:ln>
            <a:solidFill>
              <a:srgbClr val="4C494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DFDF08C-D753-BBE7-89AB-16367BF13786}"/>
              </a:ext>
            </a:extLst>
          </p:cNvPr>
          <p:cNvSpPr txBox="1"/>
          <p:nvPr/>
        </p:nvSpPr>
        <p:spPr>
          <a:xfrm>
            <a:off x="162211" y="9560470"/>
            <a:ext cx="6595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400" b="1" dirty="0">
                <a:latin typeface="Adobe Arabic" panose="02040503050201020203" pitchFamily="18" charset="-78"/>
                <a:cs typeface="B Nazanin" panose="00000400000000000000" pitchFamily="2" charset="-78"/>
              </a:rPr>
              <a:t>دانشگاه تحصیلات تکمیلی علوم پایه زنجان، بلوار استاد یوسف ثبوتی</a:t>
            </a:r>
            <a:endParaRPr lang="en-US" sz="1400" b="1" dirty="0">
              <a:latin typeface="Adobe Arabic" panose="02040503050201020203" pitchFamily="18" charset="-78"/>
              <a:cs typeface="B Nazanin" panose="00000400000000000000" pitchFamily="2" charset="-78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BC64899-7A9A-AC69-39EA-C024D856E6F4}"/>
              </a:ext>
            </a:extLst>
          </p:cNvPr>
          <p:cNvSpPr txBox="1"/>
          <p:nvPr/>
        </p:nvSpPr>
        <p:spPr>
          <a:xfrm>
            <a:off x="772196" y="950958"/>
            <a:ext cx="49916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2400" b="1" dirty="0">
                <a:solidFill>
                  <a:schemeClr val="bg1"/>
                </a:solidFill>
                <a:latin typeface="Adobe Arabic" panose="02040503050201020203" pitchFamily="18" charset="-78"/>
                <a:ea typeface="Calibri" panose="020F0502020204030204" pitchFamily="34" charset="0"/>
                <a:cs typeface="B Nazanin" panose="00000400000000000000" pitchFamily="2" charset="-78"/>
              </a:rPr>
              <a:t>کارگاه آموزشی</a:t>
            </a:r>
            <a:r>
              <a:rPr lang="fa-IR" sz="2400" b="1" dirty="0">
                <a:solidFill>
                  <a:schemeClr val="bg1"/>
                </a:solidFill>
                <a:latin typeface="Adobe Arabic" panose="02040503050201020203" pitchFamily="18" charset="-78"/>
                <a:cs typeface="B Nazanin" panose="00000400000000000000" pitchFamily="2" charset="-78"/>
              </a:rPr>
              <a:t> </a:t>
            </a:r>
            <a:r>
              <a:rPr lang="fa-IR" sz="2400" b="1" dirty="0">
                <a:solidFill>
                  <a:schemeClr val="bg1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B Nazanin" panose="00000400000000000000" pitchFamily="2" charset="-78"/>
              </a:rPr>
              <a:t>...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98CFBAA-ACE6-A9E4-46A2-6B31E9136E66}"/>
              </a:ext>
            </a:extLst>
          </p:cNvPr>
          <p:cNvSpPr txBox="1"/>
          <p:nvPr/>
        </p:nvSpPr>
        <p:spPr>
          <a:xfrm>
            <a:off x="908450" y="1511226"/>
            <a:ext cx="4791956" cy="38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b="1" dirty="0">
                <a:solidFill>
                  <a:schemeClr val="bg1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B Nazanin" panose="00000400000000000000" pitchFamily="2" charset="-78"/>
              </a:rPr>
              <a:t>موضوع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B889C8C-82D8-BCA7-F3C7-E98197A98169}"/>
              </a:ext>
            </a:extLst>
          </p:cNvPr>
          <p:cNvSpPr txBox="1"/>
          <p:nvPr/>
        </p:nvSpPr>
        <p:spPr>
          <a:xfrm>
            <a:off x="-399577" y="1782295"/>
            <a:ext cx="3388764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obe Arabic" panose="02040503050201020203" pitchFamily="18" charset="-78"/>
                <a:cs typeface="B Nazanin" panose="00000400000000000000" pitchFamily="2" charset="-78"/>
              </a:rPr>
              <a:t>تاریخ برگزاری: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dobe Arabic" panose="02040503050201020203" pitchFamily="18" charset="-78"/>
              <a:cs typeface="B Nazanin" panose="000004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.. </a:t>
            </a:r>
            <a:r>
              <a:rPr kumimoji="0" lang="fa-IR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 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obe Arabic" panose="02040503050201020203" pitchFamily="18" charset="-78"/>
                <a:cs typeface="B Nazanin" panose="00000400000000000000" pitchFamily="2" charset="-78"/>
              </a:rPr>
              <a:t>تا</a:t>
            </a:r>
            <a:r>
              <a:rPr kumimoji="0" lang="fa-IR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 </a:t>
            </a:r>
            <a:r>
              <a:rPr kumimoji="0" lang="fa-I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..  ....</a:t>
            </a:r>
            <a:r>
              <a:rPr kumimoji="0" lang="fa-IR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 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obe Arabic" panose="02040503050201020203" pitchFamily="18" charset="-78"/>
                <a:cs typeface="B Nazanin" panose="00000400000000000000" pitchFamily="2" charset="-78"/>
              </a:rPr>
              <a:t>ماه</a:t>
            </a:r>
            <a:r>
              <a:rPr kumimoji="0" lang="fa-IR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azir" panose="020B0604020202020204" charset="-78"/>
                <a:cs typeface="B Nazanin" panose="00000400000000000000" pitchFamily="2" charset="-78"/>
              </a:rPr>
              <a:t> </a:t>
            </a:r>
            <a:r>
              <a:rPr lang="fa-IR" sz="1600" b="1" dirty="0">
                <a:solidFill>
                  <a:schemeClr val="bg1"/>
                </a:solidFill>
                <a:latin typeface="Vazir" panose="020B0604020202020204" charset="-78"/>
                <a:cs typeface="B Nazanin" panose="00000400000000000000" pitchFamily="2" charset="-78"/>
              </a:rPr>
              <a:t>1405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azir" panose="020B0604020202020204" charset="-78"/>
              <a:cs typeface="B Nazanin" panose="00000400000000000000" pitchFamily="2" charset="-78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165814A-5423-4B3B-5181-5210CBA4B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8125" y1="30000" x2="18125" y2="30000"/>
                        <a14:foregroundMark x1="34844" y1="45938" x2="34844" y2="45938"/>
                        <a14:foregroundMark x1="43594" y1="31250" x2="43594" y2="31250"/>
                        <a14:foregroundMark x1="52031" y1="39375" x2="52031" y2="39375"/>
                        <a14:foregroundMark x1="65781" y1="40156" x2="65781" y2="40156"/>
                        <a14:foregroundMark x1="79531" y1="37031" x2="79531" y2="37031"/>
                        <a14:foregroundMark x1="84531" y1="30000" x2="84531" y2="30000"/>
                        <a14:foregroundMark x1="77656" y1="60781" x2="77656" y2="60781"/>
                        <a14:foregroundMark x1="48750" y1="55625" x2="48750" y2="55625"/>
                        <a14:foregroundMark x1="48125" y1="58281" x2="48125" y2="58281"/>
                        <a14:backgroundMark x1="48750" y1="55781" x2="48750" y2="55781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0" y="9171589"/>
            <a:ext cx="773077" cy="77307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0872CEA-EA4D-813F-0B0C-84053F0030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803" y="0"/>
            <a:ext cx="2422563" cy="96902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B9FF6C1-B424-C40E-B73D-12832F40CF50}"/>
              </a:ext>
            </a:extLst>
          </p:cNvPr>
          <p:cNvSpPr/>
          <p:nvPr/>
        </p:nvSpPr>
        <p:spPr>
          <a:xfrm>
            <a:off x="4628731" y="4592296"/>
            <a:ext cx="2229268" cy="394252"/>
          </a:xfrm>
          <a:prstGeom prst="rect">
            <a:avLst/>
          </a:prstGeom>
          <a:solidFill>
            <a:srgbClr val="99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BEA4812-3D5A-C03B-46EB-EF1FA28B86F9}"/>
              </a:ext>
            </a:extLst>
          </p:cNvPr>
          <p:cNvSpPr txBox="1"/>
          <p:nvPr/>
        </p:nvSpPr>
        <p:spPr>
          <a:xfrm>
            <a:off x="4327672" y="4577993"/>
            <a:ext cx="2588033" cy="42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2000" b="1" dirty="0">
                <a:solidFill>
                  <a:schemeClr val="bg1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B Nazanin" panose="00000400000000000000" pitchFamily="2" charset="-78"/>
              </a:rPr>
              <a:t>محورهای همایش:</a:t>
            </a:r>
            <a:endParaRPr lang="en-US" sz="2000" b="1" dirty="0">
              <a:solidFill>
                <a:schemeClr val="bg1"/>
              </a:solidFill>
              <a:effectLst/>
              <a:latin typeface="Adobe Arabic" panose="02040503050201020203" pitchFamily="18" charset="-78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D5F6448-CC1B-CB8B-D8D3-06AB24BEBED1}"/>
              </a:ext>
            </a:extLst>
          </p:cNvPr>
          <p:cNvSpPr/>
          <p:nvPr/>
        </p:nvSpPr>
        <p:spPr>
          <a:xfrm>
            <a:off x="6767469" y="-21489"/>
            <a:ext cx="130004" cy="9914619"/>
          </a:xfrm>
          <a:prstGeom prst="rect">
            <a:avLst/>
          </a:prstGeom>
          <a:solidFill>
            <a:srgbClr val="99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88A2586-C578-7B94-E790-5521856CEE27}"/>
              </a:ext>
            </a:extLst>
          </p:cNvPr>
          <p:cNvGrpSpPr/>
          <p:nvPr/>
        </p:nvGrpSpPr>
        <p:grpSpPr>
          <a:xfrm>
            <a:off x="212700" y="8405197"/>
            <a:ext cx="7612835" cy="888900"/>
            <a:chOff x="274055" y="8404198"/>
            <a:chExt cx="7612835" cy="88890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A8213D9-9FC2-459F-3D99-7D3539C7A484}"/>
                </a:ext>
              </a:extLst>
            </p:cNvPr>
            <p:cNvGrpSpPr/>
            <p:nvPr/>
          </p:nvGrpSpPr>
          <p:grpSpPr>
            <a:xfrm>
              <a:off x="274055" y="8411389"/>
              <a:ext cx="2987383" cy="551664"/>
              <a:chOff x="3171647" y="5919308"/>
              <a:chExt cx="2987383" cy="551664"/>
            </a:xfrm>
          </p:grpSpPr>
          <p:sp>
            <p:nvSpPr>
              <p:cNvPr id="53" name="TextBox 103">
                <a:extLst>
                  <a:ext uri="{FF2B5EF4-FFF2-40B4-BE49-F238E27FC236}">
                    <a16:creationId xmlns:a16="http://schemas.microsoft.com/office/drawing/2014/main" id="{1154D1C4-0E93-F0E1-F676-7582D342DC08}"/>
                  </a:ext>
                </a:extLst>
              </p:cNvPr>
              <p:cNvSpPr txBox="1"/>
              <p:nvPr/>
            </p:nvSpPr>
            <p:spPr>
              <a:xfrm>
                <a:off x="3470147" y="5962117"/>
                <a:ext cx="26888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+mj-cs"/>
                  </a:rPr>
                  <a:t>…….</a:t>
                </a:r>
              </a:p>
            </p:txBody>
          </p:sp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57E267D2-67BF-BC44-811D-6EEF5B5981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97531" y="5919308"/>
                <a:ext cx="272616" cy="272618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BB126E3C-97DE-3007-A1C6-C8816F6BDF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1647" y="6159067"/>
                <a:ext cx="311905" cy="311905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BC9A8A6-294A-2CA0-A7A4-9CD12D6BBA6D}"/>
                </a:ext>
              </a:extLst>
            </p:cNvPr>
            <p:cNvGrpSpPr/>
            <p:nvPr/>
          </p:nvGrpSpPr>
          <p:grpSpPr>
            <a:xfrm>
              <a:off x="320035" y="8923766"/>
              <a:ext cx="3108965" cy="369332"/>
              <a:chOff x="333372" y="12080731"/>
              <a:chExt cx="3108965" cy="369332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ABB18F5-78A7-68A2-F80C-64A2E6A54EF8}"/>
                  </a:ext>
                </a:extLst>
              </p:cNvPr>
              <p:cNvSpPr txBox="1"/>
              <p:nvPr/>
            </p:nvSpPr>
            <p:spPr>
              <a:xfrm>
                <a:off x="506981" y="12080731"/>
                <a:ext cx="293535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+mj-cs"/>
                  </a:rPr>
                  <a:t>….</a:t>
                </a:r>
              </a:p>
            </p:txBody>
          </p:sp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23148AB2-03F3-7211-FBC7-B1A686F257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3372" y="12207727"/>
                <a:ext cx="202664" cy="202664"/>
              </a:xfrm>
              <a:prstGeom prst="rect">
                <a:avLst/>
              </a:prstGeom>
            </p:spPr>
          </p:pic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946EF44-13BA-6466-0323-55E80046D53B}"/>
                </a:ext>
              </a:extLst>
            </p:cNvPr>
            <p:cNvGrpSpPr/>
            <p:nvPr/>
          </p:nvGrpSpPr>
          <p:grpSpPr>
            <a:xfrm>
              <a:off x="2209451" y="8404198"/>
              <a:ext cx="1467686" cy="369332"/>
              <a:chOff x="3509422" y="5639858"/>
              <a:chExt cx="1122750" cy="369332"/>
            </a:xfrm>
          </p:grpSpPr>
          <p:sp>
            <p:nvSpPr>
              <p:cNvPr id="43" name="TextBox 104">
                <a:extLst>
                  <a:ext uri="{FF2B5EF4-FFF2-40B4-BE49-F238E27FC236}">
                    <a16:creationId xmlns:a16="http://schemas.microsoft.com/office/drawing/2014/main" id="{DD2FD00E-4254-1B06-3F61-D9B64A7378CB}"/>
                  </a:ext>
                </a:extLst>
              </p:cNvPr>
              <p:cNvSpPr txBox="1"/>
              <p:nvPr/>
            </p:nvSpPr>
            <p:spPr>
              <a:xfrm>
                <a:off x="3673507" y="5639858"/>
                <a:ext cx="95866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a-IR" sz="180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+mj-cs"/>
                  </a:rPr>
                  <a:t>.....</a:t>
                </a:r>
                <a:endParaRPr kumimoji="0" lang="en-US" sz="20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j-cs"/>
                </a:endParaRPr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47F5FE8D-4CDA-D3BA-1D85-8DCFA4D945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09422" y="5766570"/>
                <a:ext cx="228969" cy="242620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FB8A31B-B73D-14EA-74D7-C049DB93B1FC}"/>
                </a:ext>
              </a:extLst>
            </p:cNvPr>
            <p:cNvGrpSpPr/>
            <p:nvPr/>
          </p:nvGrpSpPr>
          <p:grpSpPr>
            <a:xfrm>
              <a:off x="2249984" y="8900242"/>
              <a:ext cx="1432988" cy="369332"/>
              <a:chOff x="2249984" y="9066498"/>
              <a:chExt cx="1432988" cy="369332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B72B9663-F48C-9946-D20B-83CF546907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249984" y="9210000"/>
                <a:ext cx="219848" cy="219848"/>
              </a:xfrm>
              <a:prstGeom prst="rect">
                <a:avLst/>
              </a:prstGeom>
            </p:spPr>
          </p:pic>
          <p:sp>
            <p:nvSpPr>
              <p:cNvPr id="42" name="TextBox 104">
                <a:extLst>
                  <a:ext uri="{FF2B5EF4-FFF2-40B4-BE49-F238E27FC236}">
                    <a16:creationId xmlns:a16="http://schemas.microsoft.com/office/drawing/2014/main" id="{27D418F3-86AB-9BBC-AA43-BA124BF661A2}"/>
                  </a:ext>
                </a:extLst>
              </p:cNvPr>
              <p:cNvSpPr txBox="1"/>
              <p:nvPr/>
            </p:nvSpPr>
            <p:spPr>
              <a:xfrm>
                <a:off x="2429782" y="9066498"/>
                <a:ext cx="125319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a-IR" sz="180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+mj-cs"/>
                  </a:rPr>
                  <a:t>.....</a:t>
                </a:r>
                <a:endParaRPr kumimoji="0" lang="en-US" sz="20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j-cs"/>
                </a:endParaRPr>
              </a:p>
            </p:txBody>
          </p:sp>
        </p:grp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98702F8-B19A-F873-BAE6-DBF484CA9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2177" y="8415137"/>
              <a:ext cx="838289" cy="838289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2CDC354-72FD-452B-3131-F4E300BE4A18}"/>
                </a:ext>
              </a:extLst>
            </p:cNvPr>
            <p:cNvSpPr txBox="1"/>
            <p:nvPr/>
          </p:nvSpPr>
          <p:spPr>
            <a:xfrm>
              <a:off x="4884929" y="8449106"/>
              <a:ext cx="1436043" cy="3228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marR="0" lvl="0" indent="0" algn="r" defTabSz="914400" rtl="1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AC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Calibri" panose="020F0502020204030204" pitchFamily="34" charset="0"/>
                  <a:cs typeface="B Nazanin" panose="00000400000000000000" pitchFamily="2" charset="-78"/>
                </a:rPr>
                <a:t>لینک ثبت‌نام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AC0000"/>
                </a:solidFill>
                <a:effectLst/>
                <a:uLnTx/>
                <a:uFillTx/>
                <a:latin typeface="Adobe Arabic" panose="02040503050201020203" pitchFamily="18" charset="-78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D59BC03-171E-EFF7-5B80-2967713ED372}"/>
                </a:ext>
              </a:extLst>
            </p:cNvPr>
            <p:cNvSpPr txBox="1"/>
            <p:nvPr/>
          </p:nvSpPr>
          <p:spPr>
            <a:xfrm>
              <a:off x="4740466" y="8844630"/>
              <a:ext cx="314642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dirty="0">
                  <a:latin typeface="Adobe Arabic" panose="02040503050201020203" pitchFamily="18" charset="-78"/>
                  <a:cs typeface="+mj-cs"/>
                  <a:hlinkClick r:id="rId12" invalidUrl="https:///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</a:t>
              </a:r>
              <a:r>
                <a:rPr lang="en-US" sz="1600" b="1" dirty="0">
                  <a:latin typeface="Adobe Arabic" panose="02040503050201020203" pitchFamily="18" charset="-78"/>
                  <a:cs typeface="+mj-cs"/>
                </a:rPr>
                <a:t>......</a:t>
              </a:r>
              <a:endParaRPr lang="fa-IR" sz="1600" b="1" dirty="0">
                <a:latin typeface="Adobe Arabic" panose="02040503050201020203" pitchFamily="18" charset="-78"/>
                <a:cs typeface="+mj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7D466A-3BAB-61FA-76EA-396C2C75616B}"/>
              </a:ext>
            </a:extLst>
          </p:cNvPr>
          <p:cNvGrpSpPr/>
          <p:nvPr/>
        </p:nvGrpSpPr>
        <p:grpSpPr>
          <a:xfrm>
            <a:off x="238584" y="5194085"/>
            <a:ext cx="6367900" cy="2934198"/>
            <a:chOff x="93468" y="4943493"/>
            <a:chExt cx="6367900" cy="2933341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CB6ABC7-6EC2-142E-1E8B-94ABFEAFC091}"/>
                </a:ext>
              </a:extLst>
            </p:cNvPr>
            <p:cNvSpPr/>
            <p:nvPr/>
          </p:nvSpPr>
          <p:spPr>
            <a:xfrm>
              <a:off x="227047" y="4943493"/>
              <a:ext cx="6234321" cy="2933341"/>
            </a:xfrm>
            <a:prstGeom prst="roundRect">
              <a:avLst>
                <a:gd name="adj" fmla="val 15439"/>
              </a:avLst>
            </a:prstGeom>
            <a:solidFill>
              <a:schemeClr val="bg1"/>
            </a:solidFill>
            <a:ln w="19050">
              <a:solidFill>
                <a:srgbClr val="615B5B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 dirty="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3376F7F-03CD-8D84-C8D2-10DA7949B1CE}"/>
                </a:ext>
              </a:extLst>
            </p:cNvPr>
            <p:cNvGrpSpPr/>
            <p:nvPr/>
          </p:nvGrpSpPr>
          <p:grpSpPr>
            <a:xfrm>
              <a:off x="99871" y="5103143"/>
              <a:ext cx="6198822" cy="355803"/>
              <a:chOff x="201323" y="5073395"/>
              <a:chExt cx="6198822" cy="355803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DB0F8E2-92B0-7D2A-6F6D-82847368E21D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....................</a:t>
                </a:r>
              </a:p>
            </p:txBody>
          </p:sp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EF9D933F-B494-33AD-FE72-CC105BF784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684B587-2996-1722-1CA9-902EBCC34899}"/>
                </a:ext>
              </a:extLst>
            </p:cNvPr>
            <p:cNvGrpSpPr/>
            <p:nvPr/>
          </p:nvGrpSpPr>
          <p:grpSpPr>
            <a:xfrm>
              <a:off x="112672" y="5527867"/>
              <a:ext cx="6198822" cy="355803"/>
              <a:chOff x="201323" y="5073395"/>
              <a:chExt cx="6198822" cy="355803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B014CFA-DE3C-335B-CFEE-5954488EFF9B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....................</a:t>
                </a:r>
              </a:p>
            </p:txBody>
          </p:sp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17878084-8DD7-22FF-0305-AEF940F5C9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C8C78D4-8405-D7AC-493F-0B21355895C9}"/>
                </a:ext>
              </a:extLst>
            </p:cNvPr>
            <p:cNvGrpSpPr/>
            <p:nvPr/>
          </p:nvGrpSpPr>
          <p:grpSpPr>
            <a:xfrm>
              <a:off x="101368" y="5929832"/>
              <a:ext cx="6198822" cy="355803"/>
              <a:chOff x="201323" y="5073395"/>
              <a:chExt cx="6198822" cy="355803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5DD2D13-5289-F537-570E-EE8EE72CFD20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....................</a:t>
                </a:r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2F8724DE-0991-207C-0612-161B70A41E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242C6A9-2E09-4D07-37C4-E549EE5100D8}"/>
                </a:ext>
              </a:extLst>
            </p:cNvPr>
            <p:cNvGrpSpPr/>
            <p:nvPr/>
          </p:nvGrpSpPr>
          <p:grpSpPr>
            <a:xfrm>
              <a:off x="103027" y="6352830"/>
              <a:ext cx="6198822" cy="355803"/>
              <a:chOff x="201323" y="5073395"/>
              <a:chExt cx="6198822" cy="355803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17971D1-6804-E3F3-5CAA-E1377ED7DFA8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....................</a:t>
                </a:r>
              </a:p>
            </p:txBody>
          </p:sp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BCDEDC0E-2149-7D88-F716-13879EF91B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09C40CA-2522-B035-31CE-3F6763F0E8EC}"/>
                </a:ext>
              </a:extLst>
            </p:cNvPr>
            <p:cNvGrpSpPr/>
            <p:nvPr/>
          </p:nvGrpSpPr>
          <p:grpSpPr>
            <a:xfrm>
              <a:off x="93468" y="6753197"/>
              <a:ext cx="6198822" cy="355803"/>
              <a:chOff x="201323" y="5073395"/>
              <a:chExt cx="6198822" cy="355803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64F7D13-72C7-C068-5830-4129DF6093D7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....................</a:t>
                </a:r>
              </a:p>
            </p:txBody>
          </p:sp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29005ADA-79CC-1476-E3A8-47FF327E1E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3E4C0F5-E4FB-C0D6-DBFB-3F9C330A67C6}"/>
                </a:ext>
              </a:extLst>
            </p:cNvPr>
            <p:cNvGrpSpPr/>
            <p:nvPr/>
          </p:nvGrpSpPr>
          <p:grpSpPr>
            <a:xfrm>
              <a:off x="99871" y="7196513"/>
              <a:ext cx="6198822" cy="355803"/>
              <a:chOff x="201323" y="5073395"/>
              <a:chExt cx="6198822" cy="355803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6928BF3-CBF3-6CC7-8BD0-666B72452CE7}"/>
                  </a:ext>
                </a:extLst>
              </p:cNvPr>
              <p:cNvSpPr txBox="1"/>
              <p:nvPr/>
            </p:nvSpPr>
            <p:spPr>
              <a:xfrm>
                <a:off x="201323" y="5073395"/>
                <a:ext cx="6160414" cy="355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algn="r" rtl="1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a-IR" sz="1600" b="1" dirty="0">
                    <a:effectLst/>
                    <a:latin typeface="Adobe Arabic" panose="02040503050201020203" pitchFamily="18" charset="-78"/>
                    <a:ea typeface="Calibri" panose="020F0502020204030204" pitchFamily="34" charset="0"/>
                    <a:cs typeface="B Nazanin" panose="00000400000000000000" pitchFamily="2" charset="-78"/>
                  </a:rPr>
                  <a:t>....................</a:t>
                </a:r>
              </a:p>
            </p:txBody>
          </p:sp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2EA88031-CF9C-4AD9-2E5A-216E5A53D6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2556" y="5138886"/>
                <a:ext cx="277589" cy="277589"/>
              </a:xfrm>
              <a:prstGeom prst="rect">
                <a:avLst/>
              </a:prstGeom>
            </p:spPr>
          </p:pic>
        </p:grpSp>
      </p:grpSp>
      <p:sp>
        <p:nvSpPr>
          <p:cNvPr id="66" name="Hexagon 65">
            <a:extLst>
              <a:ext uri="{FF2B5EF4-FFF2-40B4-BE49-F238E27FC236}">
                <a16:creationId xmlns:a16="http://schemas.microsoft.com/office/drawing/2014/main" id="{F9FDDCEA-54DA-64A3-C2B3-05346D936DEF}"/>
              </a:ext>
            </a:extLst>
          </p:cNvPr>
          <p:cNvSpPr/>
          <p:nvPr/>
        </p:nvSpPr>
        <p:spPr>
          <a:xfrm>
            <a:off x="4283924" y="2032467"/>
            <a:ext cx="2588033" cy="2184348"/>
          </a:xfrm>
          <a:prstGeom prst="hexagon">
            <a:avLst/>
          </a:prstGeom>
          <a:solidFill>
            <a:schemeClr val="bg1"/>
          </a:solidFill>
          <a:ln w="38100">
            <a:solidFill>
              <a:srgbClr val="94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67" name="Hexagon 66">
            <a:extLst>
              <a:ext uri="{FF2B5EF4-FFF2-40B4-BE49-F238E27FC236}">
                <a16:creationId xmlns:a16="http://schemas.microsoft.com/office/drawing/2014/main" id="{D2FA82EB-824B-F74B-109A-C50EA9C0891D}"/>
              </a:ext>
            </a:extLst>
          </p:cNvPr>
          <p:cNvSpPr/>
          <p:nvPr/>
        </p:nvSpPr>
        <p:spPr>
          <a:xfrm>
            <a:off x="1916903" y="2275111"/>
            <a:ext cx="2775051" cy="2376936"/>
          </a:xfrm>
          <a:prstGeom prst="hexagon">
            <a:avLst>
              <a:gd name="adj" fmla="val 29124"/>
              <a:gd name="vf" fmla="val 115470"/>
            </a:avLst>
          </a:prstGeom>
          <a:solidFill>
            <a:schemeClr val="bg1"/>
          </a:solidFill>
          <a:ln w="38100">
            <a:solidFill>
              <a:srgbClr val="4C494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68" name="Hexagon 67">
            <a:extLst>
              <a:ext uri="{FF2B5EF4-FFF2-40B4-BE49-F238E27FC236}">
                <a16:creationId xmlns:a16="http://schemas.microsoft.com/office/drawing/2014/main" id="{1DFD12E9-8132-0F44-25B7-BA3B9C4496ED}"/>
              </a:ext>
            </a:extLst>
          </p:cNvPr>
          <p:cNvSpPr/>
          <p:nvPr/>
        </p:nvSpPr>
        <p:spPr>
          <a:xfrm>
            <a:off x="212700" y="2829412"/>
            <a:ext cx="2169957" cy="1612682"/>
          </a:xfrm>
          <a:prstGeom prst="hexagon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79332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8886</TotalTime>
  <Words>137</Words>
  <Application>Microsoft Office PowerPoint</Application>
  <PresentationFormat>A4 Paper (210x297 mm)</PresentationFormat>
  <Paragraphs>36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Adobe Arabic</vt:lpstr>
      <vt:lpstr>Arial</vt:lpstr>
      <vt:lpstr>Calibri</vt:lpstr>
      <vt:lpstr>Calibri Light</vt:lpstr>
      <vt:lpstr>Vazir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hamid t</dc:creator>
  <cp:lastModifiedBy>nahid ...</cp:lastModifiedBy>
  <cp:revision>469</cp:revision>
  <dcterms:created xsi:type="dcterms:W3CDTF">2019-10-01T11:57:54Z</dcterms:created>
  <dcterms:modified xsi:type="dcterms:W3CDTF">2026-06-02T06:46:23Z</dcterms:modified>
</cp:coreProperties>
</file>